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5"/>
  </p:notesMasterIdLst>
  <p:handoutMasterIdLst>
    <p:handoutMasterId r:id="rId16"/>
  </p:handoutMasterIdLst>
  <p:sldIdLst>
    <p:sldId id="410" r:id="rId5"/>
    <p:sldId id="411" r:id="rId6"/>
    <p:sldId id="418" r:id="rId7"/>
    <p:sldId id="413" r:id="rId8"/>
    <p:sldId id="416" r:id="rId9"/>
    <p:sldId id="423" r:id="rId10"/>
    <p:sldId id="417" r:id="rId11"/>
    <p:sldId id="419" r:id="rId12"/>
    <p:sldId id="420" r:id="rId13"/>
    <p:sldId id="42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2FD6C6-1072-4E28-8CC7-325DE4880B97}" v="770" dt="2025-12-15T06:07:25.226"/>
    <p1510:client id="{919B3329-162B-9076-AF99-C48F59405328}" v="363" dt="2025-12-15T06:07:17.734"/>
  </p1510:revLst>
</p1510:revInfo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B9B79-5171-90DD-0AF1-E5EDECC4F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DA6378-5BE0-9A27-7F1F-45F32D6076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867707-877A-18B7-55E1-DB35F00234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3698C-03EC-584E-85A9-3298809F11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92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EC1B9-9F5E-12EC-94F2-1E3BF6771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0F4E1C-362A-F782-7DCD-95CC59936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A92214-7CEC-2C9B-44B9-2811DC7874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0F6D60-8849-5E0C-023F-871127F8B7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62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EEEEA9-9463-6651-0960-F9D12A24E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2DDB6A-8535-5E04-0EE4-D4F9AAC87C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214F11-27B0-AD92-BF90-9A40885AC4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A3853-5F8B-A281-CCEB-C4EBA920C3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55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AD3CF-D3BC-DE16-4123-9B95181E9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56A6AA-2A26-F4BE-E789-E099026689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B2B0A2-DFA1-37E0-A904-98D5D85D9C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63ACC9-3039-DE76-A1BD-01EDB1BF2D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3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A9E033-C31F-800B-CF97-5D99BB8EB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E102BB-875B-4B6A-D58D-47EE54F627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DCB714-1998-5BCF-6AF4-B87F951997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76B9E-20C1-DB97-B673-17111142C0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865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43C58-F68A-A595-68A6-F4DE95D01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A67EDA-D689-95A6-227F-17923EE466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04DF9A-AAB5-9EFA-6437-3CB66312CA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A022F9-881F-197E-EA3F-56E8144B42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96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endParaRPr lang="en-US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en-US"/>
              <a:t>Hand</a:t>
            </a:r>
            <a:br>
              <a:rPr lang="en-US"/>
            </a:br>
            <a:r>
              <a:rPr lang="en-US"/>
              <a:t>Gesture</a:t>
            </a:r>
            <a:br>
              <a:rPr lang="en-US"/>
            </a:br>
            <a:r>
              <a:rPr lang="en-US"/>
              <a:t>Recognition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625E58-F8FE-1C46-A202-931C863AA9DB}"/>
              </a:ext>
            </a:extLst>
          </p:cNvPr>
          <p:cNvSpPr txBox="1"/>
          <p:nvPr/>
        </p:nvSpPr>
        <p:spPr>
          <a:xfrm>
            <a:off x="6309904" y="4220936"/>
            <a:ext cx="4426132" cy="279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1350"/>
              </a:lnSpc>
              <a:buNone/>
            </a:pPr>
            <a:r>
              <a:rPr lang="en-US" b="1" i="0">
                <a:solidFill>
                  <a:srgbClr val="333333"/>
                </a:solidFill>
                <a:effectLst/>
                <a:latin typeface="Lato Extended"/>
              </a:rPr>
              <a:t>Team name: ECE4380Group project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0DBA1-1649-F15C-17E0-3E4B7BED7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8998373" cy="1817028"/>
          </a:xfrm>
        </p:spPr>
        <p:txBody>
          <a:bodyPr/>
          <a:lstStyle/>
          <a:p>
            <a:r>
              <a:rPr lang="en-US" sz="8000"/>
              <a:t>Thank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6A676-0EB1-8DDB-2914-20D03E511845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98514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EF5AE0-1356-894E-5EE6-BB6DD6932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7013F-E310-BAA8-2BA7-85D4CFA22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 anchor="b">
            <a:normAutofit/>
          </a:bodyPr>
          <a:lstStyle/>
          <a:p>
            <a:r>
              <a:rPr lang="en-US"/>
              <a:t>Project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88DBC1-1F24-F39A-A8B0-08E4A92F6A0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5523" y="1884446"/>
            <a:ext cx="5746750" cy="3597470"/>
          </a:xfrm>
        </p:spPr>
        <p:txBody>
          <a:bodyPr vert="horz" lIns="0" tIns="457200" rIns="0" bIns="0" rtlCol="0" anchor="t">
            <a:noAutofit/>
          </a:bodyPr>
          <a:lstStyle/>
          <a:p>
            <a:pPr marL="285750" indent="-285750">
              <a:buChar char="•"/>
            </a:pPr>
            <a:r>
              <a:rPr lang="en-US" sz="2200"/>
              <a:t>Using the Raspberry Pi AI Kit to identify gestures</a:t>
            </a:r>
          </a:p>
          <a:p>
            <a:pPr lvl="1" indent="-283210">
              <a:buFont typeface="Courier New" panose="020B0604020202020204" pitchFamily="34" charset="0"/>
              <a:buChar char="o"/>
            </a:pPr>
            <a:r>
              <a:rPr lang="en-US" sz="2200" b="1"/>
              <a:t>Open Palm</a:t>
            </a:r>
          </a:p>
          <a:p>
            <a:pPr lvl="1" indent="-283210">
              <a:buFont typeface="Courier New" panose="020B0604020202020204" pitchFamily="34" charset="0"/>
              <a:buChar char="o"/>
            </a:pPr>
            <a:r>
              <a:rPr lang="en-US" sz="2200" b="1"/>
              <a:t>Fist</a:t>
            </a:r>
            <a:endParaRPr lang="en-US" sz="2200"/>
          </a:p>
          <a:p>
            <a:pPr lvl="1" indent="-283210">
              <a:buFont typeface="Courier New" panose="020B0604020202020204" pitchFamily="34" charset="0"/>
              <a:buChar char="o"/>
            </a:pPr>
            <a:r>
              <a:rPr lang="en-US" sz="2200" b="1"/>
              <a:t>Point</a:t>
            </a:r>
            <a:endParaRPr lang="en-US" sz="2200"/>
          </a:p>
          <a:p>
            <a:pPr lvl="1" indent="-283210">
              <a:buFont typeface="Courier New" panose="020B0604020202020204" pitchFamily="34" charset="0"/>
              <a:buChar char="o"/>
            </a:pPr>
            <a:r>
              <a:rPr lang="en-US" sz="2200" b="1"/>
              <a:t>Thumbs up</a:t>
            </a:r>
            <a:endParaRPr lang="en-US" sz="2200"/>
          </a:p>
          <a:p>
            <a:pPr lvl="1" indent="-283210">
              <a:buFont typeface="Courier New" panose="020B0604020202020204" pitchFamily="34" charset="0"/>
              <a:buChar char="o"/>
            </a:pPr>
            <a:r>
              <a:rPr lang="en-US" sz="2200" b="1"/>
              <a:t>No Gesture</a:t>
            </a:r>
            <a:endParaRPr lang="en-US" sz="2200"/>
          </a:p>
          <a:p>
            <a:pPr marL="285750" indent="-285750">
              <a:buChar char="•"/>
            </a:pPr>
            <a:r>
              <a:rPr lang="en-US" sz="2200"/>
              <a:t>Gestures are printed when detected and measured for response time</a:t>
            </a:r>
          </a:p>
          <a:p>
            <a:pPr marL="285750" indent="-285750">
              <a:buChar char="•"/>
            </a:pPr>
            <a:r>
              <a:rPr lang="en-US" sz="2200"/>
              <a:t>Could enable touch-free controlling for devices</a:t>
            </a:r>
          </a:p>
        </p:txBody>
      </p:sp>
      <p:pic>
        <p:nvPicPr>
          <p:cNvPr id="4" name="Picture 3" descr="A green electronic device with many ports&#10;&#10;AI-generated content may be incorrect.">
            <a:extLst>
              <a:ext uri="{FF2B5EF4-FFF2-40B4-BE49-F238E27FC236}">
                <a16:creationId xmlns:a16="http://schemas.microsoft.com/office/drawing/2014/main" id="{5132D1FA-3DAC-7E42-A851-1C9A02513F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638" b="1"/>
          <a:stretch>
            <a:fillRect/>
          </a:stretch>
        </p:blipFill>
        <p:spPr>
          <a:xfrm>
            <a:off x="7620000" y="2676525"/>
            <a:ext cx="3947160" cy="3597470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390D62-92A7-6BE2-972C-2DB5CD6D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3079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2C4834-C73B-57ED-FE3D-E4929DD66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A3DB2-4C03-5629-0C07-DF122E18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11002265" cy="1537063"/>
          </a:xfrm>
        </p:spPr>
        <p:txBody>
          <a:bodyPr/>
          <a:lstStyle/>
          <a:p>
            <a:r>
              <a:rPr lang="en-US" sz="5400"/>
              <a:t>Team Member Roles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10F781-09A3-9EAC-E8A4-2735220502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19" y="2949336"/>
            <a:ext cx="11318962" cy="180712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6A7AEB-AEDD-B9EA-966A-EA08E8B8F42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7400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48AC9-ABF8-558E-0C83-9937AD5E8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02C4D-2A3F-64B0-4469-ED3E35AC8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11002265" cy="1537063"/>
          </a:xfrm>
        </p:spPr>
        <p:txBody>
          <a:bodyPr/>
          <a:lstStyle/>
          <a:p>
            <a:r>
              <a:rPr lang="en-US" sz="5400">
                <a:latin typeface="Franklin Gothic Book"/>
              </a:rPr>
              <a:t>Data Collection</a:t>
            </a:r>
            <a:endParaRPr lang="en-US" sz="5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32D1F-404E-807C-E594-85F9C8C469A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3508239" cy="3709987"/>
          </a:xfrm>
        </p:spPr>
        <p:txBody>
          <a:bodyPr vert="horz" lIns="0" tIns="457200" rIns="0" bIns="0" rtlCol="0" anchor="t">
            <a:normAutofit/>
          </a:bodyPr>
          <a:lstStyle/>
          <a:p>
            <a:pPr marL="283210" indent="-283210"/>
            <a:r>
              <a:rPr lang="en-US" sz="2800">
                <a:solidFill>
                  <a:schemeClr val="bg1"/>
                </a:solidFill>
              </a:rPr>
              <a:t>We took our own pictures using the USB camera</a:t>
            </a:r>
          </a:p>
          <a:p>
            <a:pPr marL="283210" indent="-283210"/>
            <a:r>
              <a:rPr lang="en-US" sz="2800">
                <a:solidFill>
                  <a:schemeClr val="bg1"/>
                </a:solidFill>
              </a:rPr>
              <a:t>300 training images</a:t>
            </a:r>
          </a:p>
          <a:p>
            <a:pPr marL="283210" indent="-283210"/>
            <a:r>
              <a:rPr lang="en-US" sz="2800">
                <a:solidFill>
                  <a:schemeClr val="bg1"/>
                </a:solidFill>
              </a:rPr>
              <a:t>50 test images</a:t>
            </a:r>
          </a:p>
          <a:p>
            <a:pPr marL="283210" indent="-283210"/>
            <a:r>
              <a:rPr lang="en-US" sz="2800">
                <a:solidFill>
                  <a:schemeClr val="bg1"/>
                </a:solidFill>
              </a:rPr>
              <a:t>50 validation images</a:t>
            </a:r>
          </a:p>
          <a:p>
            <a:pPr marL="283210" indent="-283210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E7748D-483F-B4E2-DCE8-1F5852D79C03}"/>
              </a:ext>
            </a:extLst>
          </p:cNvPr>
          <p:cNvSpPr txBox="1"/>
          <p:nvPr/>
        </p:nvSpPr>
        <p:spPr>
          <a:xfrm>
            <a:off x="4347320" y="5986947"/>
            <a:ext cx="35475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Fist Gesture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3491FB-DA38-0E45-C008-FE64AFBB83D3}"/>
              </a:ext>
            </a:extLst>
          </p:cNvPr>
          <p:cNvSpPr txBox="1"/>
          <p:nvPr/>
        </p:nvSpPr>
        <p:spPr>
          <a:xfrm>
            <a:off x="8489738" y="5450864"/>
            <a:ext cx="35475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Like Gesture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528B75-EE95-8712-C470-BAA1D6F90F9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>
              <a:latin typeface="+mn-lt"/>
            </a:endParaRPr>
          </a:p>
        </p:txBody>
      </p:sp>
      <p:pic>
        <p:nvPicPr>
          <p:cNvPr id="10" name="Picture 9" descr="A person's hand with a fist&#10;&#10;AI-generated content may be incorrect.">
            <a:extLst>
              <a:ext uri="{FF2B5EF4-FFF2-40B4-BE49-F238E27FC236}">
                <a16:creationId xmlns:a16="http://schemas.microsoft.com/office/drawing/2014/main" id="{BCE40887-0621-CBBD-FE7B-D5858CFB4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320" y="2922187"/>
            <a:ext cx="3987052" cy="3064760"/>
          </a:xfrm>
          <a:prstGeom prst="rect">
            <a:avLst/>
          </a:prstGeom>
        </p:spPr>
      </p:pic>
      <p:pic>
        <p:nvPicPr>
          <p:cNvPr id="12" name="Picture 11" descr="A close-up of a hand giving a thumbs up&#10;&#10;AI-generated content may be incorrect.">
            <a:extLst>
              <a:ext uri="{FF2B5EF4-FFF2-40B4-BE49-F238E27FC236}">
                <a16:creationId xmlns:a16="http://schemas.microsoft.com/office/drawing/2014/main" id="{9EAB73AD-569B-E353-5F83-A109E1F8F2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9728" y="2821597"/>
            <a:ext cx="3367558" cy="262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236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0E2D7-ADA1-FBC2-4DBF-95E402552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DCDE-7AD5-E78D-1C65-E74F5D2FB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11002265" cy="1537063"/>
          </a:xfrm>
        </p:spPr>
        <p:txBody>
          <a:bodyPr/>
          <a:lstStyle/>
          <a:p>
            <a:r>
              <a:rPr lang="en-US" sz="5400">
                <a:latin typeface="Franklin Gothic Book"/>
              </a:rPr>
              <a:t>Building the Model</a:t>
            </a:r>
            <a:endParaRPr lang="en-US" sz="54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C66DA7-CACB-41FE-11ED-F4A2486A38A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3885" y="2281238"/>
            <a:ext cx="6777990" cy="4055427"/>
          </a:xfrm>
        </p:spPr>
        <p:txBody>
          <a:bodyPr vert="horz" lIns="0" tIns="457200" rIns="0" bIns="0" rtlCol="0" anchor="t"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Begin by loading the training, testing, and validation datasets</a:t>
            </a:r>
          </a:p>
          <a:p>
            <a:pPr marL="457200" indent="-457200">
              <a:buAutoNum type="arabicPeriod"/>
            </a:pPr>
            <a:r>
              <a:rPr lang="en-US">
                <a:solidFill>
                  <a:schemeClr val="bg1"/>
                </a:solidFill>
              </a:rPr>
              <a:t>Look for in-balance in data, then assign weights to each class</a:t>
            </a:r>
          </a:p>
          <a:p>
            <a:pPr marL="457200" indent="-457200">
              <a:buAutoNum type="arabicPeriod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Train using the MobileNetV2 base model with data augmentation, then fine-tuning of selected layers to improve performance</a:t>
            </a:r>
            <a:endParaRPr lang="en-US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>
                <a:solidFill>
                  <a:schemeClr val="bg1"/>
                </a:solidFill>
              </a:rPr>
              <a:t>Evaluate based off validation and training datasets then convert to 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TensorFlow Lite for deployment on a Raspberry Pi.</a:t>
            </a:r>
          </a:p>
          <a:p>
            <a:pPr marL="457200" indent="-457200">
              <a:buFont typeface="Franklin Gothic Demi"/>
              <a:buAutoNum type="arabicPeriod"/>
            </a:pPr>
            <a:endParaRPr lang="en-US">
              <a:solidFill>
                <a:schemeClr val="bg1"/>
              </a:solidFill>
            </a:endParaRPr>
          </a:p>
          <a:p>
            <a:pPr marL="283210" indent="-283210"/>
            <a:endParaRPr lang="en-US">
              <a:solidFill>
                <a:schemeClr val="bg1"/>
              </a:solidFill>
            </a:endParaRPr>
          </a:p>
          <a:p>
            <a:pPr marL="283210" indent="-283210"/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 descr="A close up of a circuit board&#10;&#10;AI-generated content may be incorrect.">
            <a:extLst>
              <a:ext uri="{FF2B5EF4-FFF2-40B4-BE49-F238E27FC236}">
                <a16:creationId xmlns:a16="http://schemas.microsoft.com/office/drawing/2014/main" id="{5F9699E2-004C-86C6-C739-11AA45A43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59347" y="1126671"/>
            <a:ext cx="6139543" cy="460465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A15E9B-BE42-C05B-249C-7EE53EAF2E5E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2420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6459A-34CE-2A42-8651-5757210D4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492C6-AD0A-85AB-0DEE-F6A89954A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11002265" cy="1537063"/>
          </a:xfrm>
        </p:spPr>
        <p:txBody>
          <a:bodyPr/>
          <a:lstStyle/>
          <a:p>
            <a:r>
              <a:rPr lang="en-US" sz="5400">
                <a:latin typeface="Franklin Gothic Book"/>
              </a:rPr>
              <a:t>Challenges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931A6C-69C4-EF15-38E4-12116099977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478" y="2281238"/>
            <a:ext cx="11284137" cy="4046020"/>
          </a:xfrm>
        </p:spPr>
        <p:txBody>
          <a:bodyPr vert="horz" lIns="0" tIns="457200" rIns="0" bIns="0" rtlCol="0"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>
                <a:solidFill>
                  <a:schemeClr val="bg1"/>
                </a:solidFill>
              </a:rPr>
              <a:t>Normalization of image data before training</a:t>
            </a:r>
          </a:p>
          <a:p>
            <a:pPr marL="457200" indent="-457200">
              <a:buAutoNum type="arabicPeriod"/>
            </a:pPr>
            <a:r>
              <a:rPr lang="en-US" sz="3200">
                <a:solidFill>
                  <a:schemeClr val="bg1"/>
                </a:solidFill>
              </a:rPr>
              <a:t>Hardware setup for Raspberry Pi</a:t>
            </a:r>
          </a:p>
          <a:p>
            <a:pPr marL="457200" indent="-457200">
              <a:buAutoNum type="arabicPeriod"/>
            </a:pPr>
            <a:r>
              <a:rPr lang="en-US" sz="3200">
                <a:solidFill>
                  <a:schemeClr val="bg1"/>
                </a:solidFill>
              </a:rPr>
              <a:t>Data collection and organization</a:t>
            </a:r>
          </a:p>
          <a:p>
            <a:pPr marL="457200" indent="-457200">
              <a:buFont typeface="Franklin Gothic Demi"/>
              <a:buAutoNum type="arabicPeriod"/>
            </a:pPr>
            <a:endParaRPr lang="en-US">
              <a:solidFill>
                <a:schemeClr val="bg1"/>
              </a:solidFill>
            </a:endParaRPr>
          </a:p>
          <a:p>
            <a:pPr marL="283210" indent="-283210"/>
            <a:endParaRPr lang="en-US">
              <a:solidFill>
                <a:schemeClr val="bg1"/>
              </a:solidFill>
            </a:endParaRPr>
          </a:p>
          <a:p>
            <a:pPr marL="283210" indent="-283210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CF014-A00F-59C1-4BE6-802F6175A53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623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C9BEA-09B1-FAFF-5C89-CC3F6C3A5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A609-468D-0FAB-13DF-7BD492160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11002265" cy="1537063"/>
          </a:xfrm>
        </p:spPr>
        <p:txBody>
          <a:bodyPr/>
          <a:lstStyle/>
          <a:p>
            <a:r>
              <a:rPr lang="en-US" sz="5400">
                <a:latin typeface="Franklin Gothic Book"/>
              </a:rPr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2D17E3-129E-3410-3EA6-983162635F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4050982"/>
          </a:xfrm>
        </p:spPr>
        <p:txBody>
          <a:bodyPr vert="horz" lIns="0" tIns="457200" rIns="0" bIns="0" rtlCol="0" anchor="t">
            <a:normAutofit/>
          </a:bodyPr>
          <a:lstStyle/>
          <a:p>
            <a:pPr marL="283210" indent="-283210"/>
            <a:r>
              <a:rPr lang="en-US" sz="3600">
                <a:solidFill>
                  <a:schemeClr val="bg1"/>
                </a:solidFill>
              </a:rPr>
              <a:t>Overall, the model accurately detected hand gestures </a:t>
            </a:r>
            <a:endParaRPr lang="en-US">
              <a:solidFill>
                <a:schemeClr val="bg1"/>
              </a:solidFill>
            </a:endParaRPr>
          </a:p>
          <a:p>
            <a:pPr marL="283210" indent="-283210"/>
            <a:r>
              <a:rPr lang="en-US" sz="3600">
                <a:solidFill>
                  <a:schemeClr val="bg1"/>
                </a:solidFill>
              </a:rPr>
              <a:t>Some gestures more clear than others (fist least accurate)</a:t>
            </a:r>
          </a:p>
          <a:p>
            <a:pPr marL="283210" indent="-283210"/>
            <a:r>
              <a:rPr lang="en-US" sz="3600">
                <a:solidFill>
                  <a:schemeClr val="bg1"/>
                </a:solidFill>
              </a:rPr>
              <a:t>Completes recognition within 0.05 seconds</a:t>
            </a:r>
          </a:p>
          <a:p>
            <a:pPr marL="283210" indent="-283210"/>
            <a:endParaRPr lang="en-US">
              <a:solidFill>
                <a:schemeClr val="bg1"/>
              </a:solidFill>
            </a:endParaRPr>
          </a:p>
          <a:p>
            <a:pPr marL="283210" indent="-283210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A2BFB-3396-4369-3C29-293543AD3A35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>
              <a:latin typeface="+mn-lt"/>
            </a:endParaRPr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5B6460D-D89B-605F-36F8-955055F81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874" y="2192866"/>
            <a:ext cx="4204959" cy="323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204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hand with a blurry background&#10;&#10;AI-generated content may be incorrect.">
            <a:extLst>
              <a:ext uri="{FF2B5EF4-FFF2-40B4-BE49-F238E27FC236}">
                <a16:creationId xmlns:a16="http://schemas.microsoft.com/office/drawing/2014/main" id="{7D57BFDB-4F3A-F467-4108-27897D97A31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295" y="-4082"/>
            <a:ext cx="4587208" cy="343570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09924F-CCE2-2293-1D11-D8B44E0BDF4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>
              <a:latin typeface="+mn-lt"/>
            </a:endParaRPr>
          </a:p>
        </p:txBody>
      </p:sp>
      <p:pic>
        <p:nvPicPr>
          <p:cNvPr id="7" name="Content Placeholder 4" descr="A hand pointing at something&#10;&#10;AI-generated content may be incorrect.">
            <a:extLst>
              <a:ext uri="{FF2B5EF4-FFF2-40B4-BE49-F238E27FC236}">
                <a16:creationId xmlns:a16="http://schemas.microsoft.com/office/drawing/2014/main" id="{1E29099A-109B-85F7-CE47-A5DF3F7A3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5461" y="-2335"/>
            <a:ext cx="4578606" cy="34390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9D8100-BB2C-8343-025A-E261E61680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361" y="3429883"/>
            <a:ext cx="3679119" cy="3424920"/>
          </a:xfrm>
          <a:prstGeom prst="rect">
            <a:avLst/>
          </a:prstGeom>
        </p:spPr>
      </p:pic>
      <p:pic>
        <p:nvPicPr>
          <p:cNvPr id="8" name="Picture 7" descr="A person&amp;#39;s hand with a fist&#10;&#10;AI-generated content may be incorrect.">
            <a:extLst>
              <a:ext uri="{FF2B5EF4-FFF2-40B4-BE49-F238E27FC236}">
                <a16:creationId xmlns:a16="http://schemas.microsoft.com/office/drawing/2014/main" id="{ADC7BCC6-FD31-B1B2-C247-8DFB47176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5704" y="3429000"/>
            <a:ext cx="4590814" cy="3414889"/>
          </a:xfrm>
          <a:prstGeom prst="rect">
            <a:avLst/>
          </a:prstGeom>
        </p:spPr>
      </p:pic>
      <p:pic>
        <p:nvPicPr>
          <p:cNvPr id="9" name="Picture 8" descr="A person&amp;#39;s hand giving a thumbs up&#10;&#10;AI-generated content may be incorrect.">
            <a:extLst>
              <a:ext uri="{FF2B5EF4-FFF2-40B4-BE49-F238E27FC236}">
                <a16:creationId xmlns:a16="http://schemas.microsoft.com/office/drawing/2014/main" id="{4CEA95CE-6592-FA8E-18F4-69403EEF9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4427" y="778463"/>
            <a:ext cx="3367853" cy="251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825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16817-77EC-9B60-CFB7-796B212B6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26D89-D6F1-EEFB-B46F-A25CB8D43C4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Gesture needed to be certain distance from camera for accurate detection</a:t>
            </a:r>
          </a:p>
          <a:p>
            <a:r>
              <a:rPr lang="en-US" sz="2800">
                <a:solidFill>
                  <a:schemeClr val="bg1"/>
                </a:solidFill>
              </a:rPr>
              <a:t>Only tested with 2 people</a:t>
            </a:r>
          </a:p>
          <a:p>
            <a:r>
              <a:rPr lang="en-US" sz="2800">
                <a:solidFill>
                  <a:schemeClr val="bg1"/>
                </a:solidFill>
              </a:rPr>
              <a:t>Struggles when there is a lot of noise in the camera frame</a:t>
            </a:r>
          </a:p>
          <a:p>
            <a:r>
              <a:rPr lang="en-US" sz="2800">
                <a:solidFill>
                  <a:schemeClr val="bg1"/>
                </a:solidFill>
              </a:rPr>
              <a:t>Could be improved with data collection from more participants and various locations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8DA5FA-8CDB-518E-DE4C-0A5C779C8A3C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96169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69c959e-5e77-4518-8f7e-43741d84661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1E3FAC3F57E84B874A39578F8EF0ED" ma:contentTypeVersion="13" ma:contentTypeDescription="Create a new document." ma:contentTypeScope="" ma:versionID="3882d24b8113b5c65ade2ecb704999a9">
  <xsd:schema xmlns:xsd="http://www.w3.org/2001/XMLSchema" xmlns:xs="http://www.w3.org/2001/XMLSchema" xmlns:p="http://schemas.microsoft.com/office/2006/metadata/properties" xmlns:ns3="969c959e-5e77-4518-8f7e-43741d846617" xmlns:ns4="95c3291c-0b8a-4217-b94f-f51422e729b8" targetNamespace="http://schemas.microsoft.com/office/2006/metadata/properties" ma:root="true" ma:fieldsID="3376e9fd9e05513d6bb69201f3c9e365" ns3:_="" ns4:_="">
    <xsd:import namespace="969c959e-5e77-4518-8f7e-43741d846617"/>
    <xsd:import namespace="95c3291c-0b8a-4217-b94f-f51422e729b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9c959e-5e77-4518-8f7e-43741d8466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Location" ma:index="13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c3291c-0b8a-4217-b94f-f51422e729b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B194E-8B30-4377-8C59-ECFB902D2A26}">
  <ds:schemaRefs>
    <ds:schemaRef ds:uri="95c3291c-0b8a-4217-b94f-f51422e729b8"/>
    <ds:schemaRef ds:uri="969c959e-5e77-4518-8f7e-43741d84661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5066E-8824-4DB8-8CFD-22ED9A378D62}">
  <ds:schemaRefs>
    <ds:schemaRef ds:uri="95c3291c-0b8a-4217-b94f-f51422e729b8"/>
    <ds:schemaRef ds:uri="969c959e-5e77-4518-8f7e-43741d84661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{FF8FDA3C-D79B-4566-9D38-A3EE8896429B}TFd3b75063-ff25-434d-b12c-efeaf07d16c3292f62b5_win32-75a75c970d8e</Template>
  <Application>Microsoft Office PowerPoint</Application>
  <PresentationFormat>Widescreen</PresentationFormat>
  <Slides>10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Custom</vt:lpstr>
      <vt:lpstr>Hand Gesture Recognition</vt:lpstr>
      <vt:lpstr>Project Overview</vt:lpstr>
      <vt:lpstr>Team Member Roles</vt:lpstr>
      <vt:lpstr>Data Collection</vt:lpstr>
      <vt:lpstr>Building the Model</vt:lpstr>
      <vt:lpstr>Challenges</vt:lpstr>
      <vt:lpstr>Results</vt:lpstr>
      <vt:lpstr>PowerPoint Presentation</vt:lpstr>
      <vt:lpstr>Limitations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Mayhew, Miles Dean (bua9wn)</dc:creator>
  <cp:revision>2</cp:revision>
  <dcterms:created xsi:type="dcterms:W3CDTF">2025-12-08T15:49:07Z</dcterms:created>
  <dcterms:modified xsi:type="dcterms:W3CDTF">2025-12-18T14:54:45Z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0x010100311E3FAC3F57E84B874A39578F8EF0ED</vt:lpwstr>
  </property>
</Properties>
</file>

<file path=docProps/thumbnail.jpeg>
</file>